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5" r:id="rId17"/>
    <p:sldId id="1294"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9129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4/13/2024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49344"/>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:S.R.SINJU</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a:t>
            </a:r>
            <a:r>
              <a:rPr lang="en-US" sz="1100" dirty="0">
                <a:solidFill>
                  <a:schemeClr val="tx1"/>
                </a:solidFill>
              </a:rPr>
              <a:t>960221243044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Arunachala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111260D-74C6-32C9-448C-622C077F5EF0}"/>
              </a:ext>
            </a:extLst>
          </p:cNvPr>
          <p:cNvSpPr txBox="1"/>
          <p:nvPr/>
        </p:nvSpPr>
        <p:spPr>
          <a:xfrm>
            <a:off x="82101" y="958236"/>
            <a:ext cx="8518712" cy="3539430"/>
          </a:xfrm>
          <a:prstGeom prst="rect">
            <a:avLst/>
          </a:prstGeom>
          <a:noFill/>
        </p:spPr>
        <p:txBody>
          <a:bodyPr wrap="square">
            <a:spAutoFit/>
          </a:bodyPr>
          <a:lstStyle/>
          <a:p>
            <a:r>
              <a:rPr lang="en-US" b="1" dirty="0"/>
              <a:t>Modeling:</a:t>
            </a:r>
          </a:p>
          <a:p>
            <a:pPr marL="285750" indent="-285750" algn="just">
              <a:buFont typeface="Arial" panose="020B0604020202020204" pitchFamily="34" charset="0"/>
              <a:buChar char="•"/>
            </a:pPr>
            <a:r>
              <a:rPr lang="en-US" dirty="0"/>
              <a:t>Define database models for vehicles, bookings, and users using Django's ORM.</a:t>
            </a:r>
          </a:p>
          <a:p>
            <a:pPr marL="285750" indent="-285750" algn="just">
              <a:buFont typeface="Arial" panose="020B0604020202020204" pitchFamily="34" charset="0"/>
              <a:buChar char="•"/>
            </a:pPr>
            <a:r>
              <a:rPr lang="en-US" dirty="0"/>
              <a:t>Implement booking process, user authentication, and authorization functionalities.</a:t>
            </a:r>
          </a:p>
          <a:p>
            <a:pPr algn="just"/>
            <a:endParaRPr lang="en-US" dirty="0"/>
          </a:p>
          <a:p>
            <a:r>
              <a:rPr lang="en-US" b="1" dirty="0"/>
              <a:t>Implementation:</a:t>
            </a:r>
          </a:p>
          <a:p>
            <a:pPr marL="285750" indent="-285750">
              <a:buFont typeface="Arial" panose="020B0604020202020204" pitchFamily="34" charset="0"/>
              <a:buChar char="•"/>
            </a:pPr>
            <a:r>
              <a:rPr lang="en-US" dirty="0"/>
              <a:t>Develop CRUD functionalities for vehicle management.</a:t>
            </a:r>
          </a:p>
          <a:p>
            <a:pPr marL="285750" indent="-285750">
              <a:buFont typeface="Arial" panose="020B0604020202020204" pitchFamily="34" charset="0"/>
              <a:buChar char="•"/>
            </a:pPr>
            <a:r>
              <a:rPr lang="en-US" dirty="0"/>
              <a:t>Integrate secure payment gateways for online transactions.</a:t>
            </a:r>
          </a:p>
          <a:p>
            <a:pPr marL="285750" indent="-285750">
              <a:buFont typeface="Arial" panose="020B0604020202020204" pitchFamily="34" charset="0"/>
              <a:buChar char="•"/>
            </a:pPr>
            <a:r>
              <a:rPr lang="en-US" dirty="0"/>
              <a:t>Ensure responsive design and accessibility for optimal user experience.</a:t>
            </a:r>
          </a:p>
          <a:p>
            <a:endParaRPr lang="en-US" dirty="0"/>
          </a:p>
          <a:p>
            <a:r>
              <a:rPr lang="en-US" b="1" dirty="0"/>
              <a:t>Testing and Validation</a:t>
            </a:r>
            <a:r>
              <a:rPr lang="en-US" dirty="0"/>
              <a:t>:</a:t>
            </a:r>
          </a:p>
          <a:p>
            <a:pPr marL="285750" indent="-285750">
              <a:buFont typeface="Arial" panose="020B0604020202020204" pitchFamily="34" charset="0"/>
              <a:buChar char="•"/>
            </a:pPr>
            <a:r>
              <a:rPr lang="en-US" dirty="0"/>
              <a:t>Conduct thorough testing to ensure functionality, performance, and security.</a:t>
            </a:r>
          </a:p>
          <a:p>
            <a:pPr marL="285750" indent="-285750">
              <a:buFont typeface="Arial" panose="020B0604020202020204" pitchFamily="34" charset="0"/>
              <a:buChar char="•"/>
            </a:pPr>
            <a:r>
              <a:rPr lang="en-US" dirty="0"/>
              <a:t>Gather feedback from users and stakeholders to refine the website.</a:t>
            </a:r>
          </a:p>
          <a:p>
            <a:endParaRPr lang="en-US" dirty="0"/>
          </a:p>
          <a:p>
            <a:r>
              <a:rPr lang="en-US" b="1" dirty="0"/>
              <a:t>Results and Feedback</a:t>
            </a:r>
            <a:r>
              <a:rPr lang="en-US" dirty="0"/>
              <a:t>:</a:t>
            </a:r>
          </a:p>
          <a:p>
            <a:pPr marL="285750" indent="-285750">
              <a:buFont typeface="Arial" panose="020B0604020202020204" pitchFamily="34" charset="0"/>
              <a:buChar char="•"/>
            </a:pPr>
            <a:r>
              <a:rPr lang="en-US" dirty="0"/>
              <a:t>Measure key metrics such as booking conversion rates and user engagement.</a:t>
            </a:r>
          </a:p>
          <a:p>
            <a:pPr marL="285750" indent="-285750">
              <a:buFont typeface="Arial" panose="020B0604020202020204" pitchFamily="34" charset="0"/>
              <a:buChar char="•"/>
            </a:pPr>
            <a:r>
              <a:rPr lang="en-US" dirty="0"/>
              <a:t>Iterate based on feedback to continuously improve the website's usability and effectiveness.</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5" name="Picture 4">
            <a:extLst>
              <a:ext uri="{FF2B5EF4-FFF2-40B4-BE49-F238E27FC236}">
                <a16:creationId xmlns:a16="http://schemas.microsoft.com/office/drawing/2014/main" id="{100969BF-1C0C-5B47-286C-51C54F26F1BB}"/>
              </a:ext>
            </a:extLst>
          </p:cNvPr>
          <p:cNvPicPr>
            <a:picLocks noChangeAspect="1"/>
          </p:cNvPicPr>
          <p:nvPr/>
        </p:nvPicPr>
        <p:blipFill>
          <a:blip r:embed="rId2"/>
          <a:stretch>
            <a:fillRect/>
          </a:stretch>
        </p:blipFill>
        <p:spPr>
          <a:xfrm>
            <a:off x="291316" y="1389599"/>
            <a:ext cx="8696833" cy="317940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6" name="Picture 5">
            <a:extLst>
              <a:ext uri="{FF2B5EF4-FFF2-40B4-BE49-F238E27FC236}">
                <a16:creationId xmlns:a16="http://schemas.microsoft.com/office/drawing/2014/main" id="{882E8105-5B4D-6EF2-3051-3721952501E5}"/>
              </a:ext>
            </a:extLst>
          </p:cNvPr>
          <p:cNvPicPr>
            <a:picLocks noChangeAspect="1"/>
          </p:cNvPicPr>
          <p:nvPr/>
        </p:nvPicPr>
        <p:blipFill>
          <a:blip r:embed="rId2"/>
          <a:stretch>
            <a:fillRect/>
          </a:stretch>
        </p:blipFill>
        <p:spPr>
          <a:xfrm>
            <a:off x="544606" y="1163172"/>
            <a:ext cx="8041341" cy="3570194"/>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8" name="Picture 7">
            <a:extLst>
              <a:ext uri="{FF2B5EF4-FFF2-40B4-BE49-F238E27FC236}">
                <a16:creationId xmlns:a16="http://schemas.microsoft.com/office/drawing/2014/main" id="{2B29128B-6D78-4A4E-8555-020EB9C01CCE}"/>
              </a:ext>
            </a:extLst>
          </p:cNvPr>
          <p:cNvPicPr>
            <a:picLocks noChangeAspect="1"/>
          </p:cNvPicPr>
          <p:nvPr/>
        </p:nvPicPr>
        <p:blipFill>
          <a:blip r:embed="rId2"/>
          <a:stretch>
            <a:fillRect/>
          </a:stretch>
        </p:blipFill>
        <p:spPr>
          <a:xfrm>
            <a:off x="628560" y="1210235"/>
            <a:ext cx="7634658" cy="3563472"/>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6" name="Picture 5">
            <a:extLst>
              <a:ext uri="{FF2B5EF4-FFF2-40B4-BE49-F238E27FC236}">
                <a16:creationId xmlns:a16="http://schemas.microsoft.com/office/drawing/2014/main" id="{EA000112-55E9-67F5-583B-476305C00EA4}"/>
              </a:ext>
            </a:extLst>
          </p:cNvPr>
          <p:cNvPicPr>
            <a:picLocks noChangeAspect="1"/>
          </p:cNvPicPr>
          <p:nvPr/>
        </p:nvPicPr>
        <p:blipFill>
          <a:blip r:embed="rId2"/>
          <a:stretch>
            <a:fillRect/>
          </a:stretch>
        </p:blipFill>
        <p:spPr>
          <a:xfrm>
            <a:off x="423582" y="1069041"/>
            <a:ext cx="8377518" cy="350296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38BDE65-A60C-A8D3-685A-B5B1B0FA9E79}"/>
              </a:ext>
            </a:extLst>
          </p:cNvPr>
          <p:cNvPicPr>
            <a:picLocks noChangeAspect="1"/>
          </p:cNvPicPr>
          <p:nvPr/>
        </p:nvPicPr>
        <p:blipFill>
          <a:blip r:embed="rId2"/>
          <a:stretch>
            <a:fillRect/>
          </a:stretch>
        </p:blipFill>
        <p:spPr>
          <a:xfrm>
            <a:off x="221876" y="1183340"/>
            <a:ext cx="8451477" cy="357019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E32E183D-7905-DD5D-7C2F-3A1DC6A80DF1}"/>
              </a:ext>
            </a:extLst>
          </p:cNvPr>
          <p:cNvSpPr txBox="1"/>
          <p:nvPr/>
        </p:nvSpPr>
        <p:spPr>
          <a:xfrm>
            <a:off x="215053" y="1109381"/>
            <a:ext cx="8727140" cy="3539430"/>
          </a:xfrm>
          <a:prstGeom prst="rect">
            <a:avLst/>
          </a:prstGeom>
          <a:noFill/>
        </p:spPr>
        <p:txBody>
          <a:bodyPr wrap="square">
            <a:spAutoFit/>
          </a:bodyPr>
          <a:lstStyle/>
          <a:p>
            <a:r>
              <a:rPr lang="en-US" b="1" dirty="0"/>
              <a:t>Dynamic Pricing:</a:t>
            </a:r>
            <a:r>
              <a:rPr lang="en-US" dirty="0"/>
              <a:t> Implement dynamic pricing based on factors such as demand, vehicle popularity, and seasonal variations to optimize revenue and encourage booking during off-peak times.</a:t>
            </a:r>
          </a:p>
          <a:p>
            <a:endParaRPr lang="en-US" dirty="0"/>
          </a:p>
          <a:p>
            <a:r>
              <a:rPr lang="en-US" b="1" dirty="0"/>
              <a:t>Advanced Search Filters:</a:t>
            </a:r>
            <a:r>
              <a:rPr lang="en-US" dirty="0"/>
              <a:t> Enhance the search functionality with advanced filters such as vehicle type, fuel efficiency, and additional features (e.g., GPS, child seats) to help customers find their desired vehicles more efficiently.</a:t>
            </a:r>
          </a:p>
          <a:p>
            <a:endParaRPr lang="en-US" dirty="0"/>
          </a:p>
          <a:p>
            <a:r>
              <a:rPr lang="en-US" b="1" dirty="0"/>
              <a:t>Geolocation Integration:</a:t>
            </a:r>
            <a:r>
              <a:rPr lang="en-US" dirty="0"/>
              <a:t> Integrate geolocation services to allow customers to search for vehicles based on their current location and provide navigation assistance to rental pickup locations.</a:t>
            </a:r>
          </a:p>
          <a:p>
            <a:endParaRPr lang="en-US" dirty="0"/>
          </a:p>
          <a:p>
            <a:r>
              <a:rPr lang="en-US" b="1" dirty="0"/>
              <a:t>Vehicle Tracking: </a:t>
            </a:r>
            <a:r>
              <a:rPr lang="en-US" dirty="0"/>
              <a:t>Implement GPS tracking for vehicles to provide real-time location updates to customers and administrators, enhancing security and facilitating efficient fleet management.</a:t>
            </a:r>
          </a:p>
          <a:p>
            <a:endParaRPr lang="en-US" dirty="0"/>
          </a:p>
          <a:p>
            <a:r>
              <a:rPr lang="en-US" b="1" dirty="0"/>
              <a:t>Mobile Application: </a:t>
            </a:r>
            <a:r>
              <a:rPr lang="en-US" dirty="0"/>
              <a:t>Develop a companion mobile application for iOS and Android platforms to offer on-the-go booking, notifications, and access to rental history, providing a seamless and convenient experience for users.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F93ADFA-0427-6338-0710-61FB355B02F1}"/>
              </a:ext>
            </a:extLst>
          </p:cNvPr>
          <p:cNvSpPr txBox="1"/>
          <p:nvPr/>
        </p:nvSpPr>
        <p:spPr>
          <a:xfrm>
            <a:off x="665629" y="1532966"/>
            <a:ext cx="6194051" cy="1384995"/>
          </a:xfrm>
          <a:prstGeom prst="rect">
            <a:avLst/>
          </a:prstGeom>
          <a:noFill/>
        </p:spPr>
        <p:txBody>
          <a:bodyPr wrap="square">
            <a:spAutoFit/>
          </a:bodyPr>
          <a:lstStyle/>
          <a:p>
            <a:pPr marL="285750" indent="-285750">
              <a:buFont typeface="Arial" panose="020B0604020202020204" pitchFamily="34" charset="0"/>
              <a:buChar char="•"/>
            </a:pPr>
            <a:r>
              <a:rPr lang="en-US" dirty="0"/>
              <a:t>The proposed car rental website using Django offers a robust solution to streamline operations, enhance customer satisfaction, and drive business growth.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leveraging Django's features and integrating modern technologies, the website aims to provide a competitive edge in the car rental industry.</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27274960-47E9-C224-0E5E-29C8B90BD192}"/>
              </a:ext>
            </a:extLst>
          </p:cNvPr>
          <p:cNvSpPr txBox="1"/>
          <p:nvPr/>
        </p:nvSpPr>
        <p:spPr>
          <a:xfrm>
            <a:off x="524435" y="1606924"/>
            <a:ext cx="7947211" cy="2462213"/>
          </a:xfrm>
          <a:prstGeom prst="rect">
            <a:avLst/>
          </a:prstGeom>
          <a:noFill/>
        </p:spPr>
        <p:txBody>
          <a:bodyPr wrap="square">
            <a:spAutoFit/>
          </a:bodyPr>
          <a:lstStyle/>
          <a:p>
            <a:pPr algn="just"/>
            <a:r>
              <a:rPr lang="en-US" dirty="0">
                <a:latin typeface="+mj-lt"/>
              </a:rPr>
              <a:t>The advancement of technology has revolutionized various industries, including the transportation sector. Car rental businesses are no exception, where the efficient management of vehicles, bookings, and customer information is crucial for success. This project proposes the development of a comprehensive car rental application using the Django framework, a high-level Python web framework known for its simplicity and scalability.</a:t>
            </a:r>
          </a:p>
          <a:p>
            <a:pPr algn="just"/>
            <a:endParaRPr lang="en-US" dirty="0">
              <a:latin typeface="+mj-lt"/>
            </a:endParaRPr>
          </a:p>
          <a:p>
            <a:pPr algn="just"/>
            <a:r>
              <a:rPr lang="en-US" dirty="0">
                <a:latin typeface="+mj-lt"/>
              </a:rPr>
              <a:t>The proposed system aims to streamline the process of managing car rentals for both customers and administrators. Customers will have access to an intuitive user interface where they can browse available vehicles, make reservations, view rental history, and manage their profiles. On the other hand, administrators will have full control over the system, allowing them to add new vehicles, manage bookings, track payments, and generate reports.</a:t>
            </a:r>
            <a:endParaRPr lang="en-IN" dirty="0">
              <a:latin typeface="+mj-lt"/>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83CA1C8B-FD26-6B96-5738-AED50F257AD3}"/>
              </a:ext>
            </a:extLst>
          </p:cNvPr>
          <p:cNvSpPr txBox="1"/>
          <p:nvPr/>
        </p:nvSpPr>
        <p:spPr>
          <a:xfrm>
            <a:off x="845820" y="1459006"/>
            <a:ext cx="6013859" cy="1384995"/>
          </a:xfrm>
          <a:prstGeom prst="rect">
            <a:avLst/>
          </a:prstGeom>
          <a:noFill/>
        </p:spPr>
        <p:txBody>
          <a:bodyPr wrap="square">
            <a:spAutoFit/>
          </a:bodyPr>
          <a:lstStyle/>
          <a:p>
            <a:pPr marL="285750" indent="-285750">
              <a:buFont typeface="Arial" panose="020B0604020202020204" pitchFamily="34" charset="0"/>
              <a:buChar char="•"/>
            </a:pPr>
            <a:r>
              <a:rPr lang="en-US" dirty="0"/>
              <a:t>Car rental businesses face operational inefficiencies:</a:t>
            </a:r>
          </a:p>
          <a:p>
            <a:pPr marL="285750" indent="-285750">
              <a:buFont typeface="Arial" panose="020B0604020202020204" pitchFamily="34" charset="0"/>
              <a:buChar char="•"/>
            </a:pPr>
            <a:r>
              <a:rPr lang="en-US" dirty="0"/>
              <a:t>Manual booking processes lead to errors and delays.</a:t>
            </a:r>
          </a:p>
          <a:p>
            <a:pPr marL="285750" indent="-285750">
              <a:buFont typeface="Arial" panose="020B0604020202020204" pitchFamily="34" charset="0"/>
              <a:buChar char="•"/>
            </a:pPr>
            <a:r>
              <a:rPr lang="en-US" dirty="0"/>
              <a:t>Inadequate vehicle management systems result in underutilization and increased costs.</a:t>
            </a:r>
          </a:p>
          <a:p>
            <a:pPr marL="285750" indent="-285750">
              <a:buFont typeface="Arial" panose="020B0604020202020204" pitchFamily="34" charset="0"/>
              <a:buChar char="•"/>
            </a:pPr>
            <a:r>
              <a:rPr lang="en-US" dirty="0"/>
              <a:t>Disjointed customer interaction platforms cause communication inconsistencies.</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28628FE-1162-E469-CEF1-C9508320C5C0}"/>
              </a:ext>
            </a:extLst>
          </p:cNvPr>
          <p:cNvSpPr txBox="1"/>
          <p:nvPr/>
        </p:nvSpPr>
        <p:spPr>
          <a:xfrm>
            <a:off x="598394" y="1041592"/>
            <a:ext cx="7819465" cy="3323987"/>
          </a:xfrm>
          <a:prstGeom prst="rect">
            <a:avLst/>
          </a:prstGeom>
          <a:noFill/>
        </p:spPr>
        <p:txBody>
          <a:bodyPr wrap="square">
            <a:spAutoFit/>
          </a:bodyPr>
          <a:lstStyle/>
          <a:p>
            <a:r>
              <a:rPr lang="en-US" b="1" dirty="0"/>
              <a:t>Objective: </a:t>
            </a:r>
          </a:p>
          <a:p>
            <a:r>
              <a:rPr lang="en-US" dirty="0"/>
              <a:t>     Modernize and optimize car rental operations through a Django-based application.</a:t>
            </a:r>
          </a:p>
          <a:p>
            <a:endParaRPr lang="en-US" dirty="0"/>
          </a:p>
          <a:p>
            <a:r>
              <a:rPr lang="en-US" b="1" dirty="0"/>
              <a:t>Key Features</a:t>
            </a:r>
            <a:r>
              <a:rPr lang="en-US" dirty="0"/>
              <a:t>:</a:t>
            </a:r>
          </a:p>
          <a:p>
            <a:pPr marL="285750" indent="-285750">
              <a:buFont typeface="Arial" panose="020B0604020202020204" pitchFamily="34" charset="0"/>
              <a:buChar char="•"/>
            </a:pPr>
            <a:r>
              <a:rPr lang="en-US" dirty="0"/>
              <a:t>User Authentication &amp; Authorization.</a:t>
            </a:r>
          </a:p>
          <a:p>
            <a:pPr marL="285750" indent="-285750">
              <a:buFont typeface="Arial" panose="020B0604020202020204" pitchFamily="34" charset="0"/>
              <a:buChar char="•"/>
            </a:pPr>
            <a:r>
              <a:rPr lang="en-US" dirty="0"/>
              <a:t>Vehicle Management.</a:t>
            </a:r>
          </a:p>
          <a:p>
            <a:pPr marL="285750" indent="-285750">
              <a:buFont typeface="Arial" panose="020B0604020202020204" pitchFamily="34" charset="0"/>
              <a:buChar char="•"/>
            </a:pPr>
            <a:r>
              <a:rPr lang="en-US" dirty="0"/>
              <a:t>Booking System.</a:t>
            </a:r>
          </a:p>
          <a:p>
            <a:pPr marL="285750" indent="-285750">
              <a:buFont typeface="Arial" panose="020B0604020202020204" pitchFamily="34" charset="0"/>
              <a:buChar char="•"/>
            </a:pPr>
            <a:r>
              <a:rPr lang="en-US" dirty="0"/>
              <a:t>Payment Integration.</a:t>
            </a:r>
          </a:p>
          <a:p>
            <a:pPr marL="285750" indent="-285750">
              <a:buFont typeface="Arial" panose="020B0604020202020204" pitchFamily="34" charset="0"/>
              <a:buChar char="•"/>
            </a:pPr>
            <a:r>
              <a:rPr lang="en-US" dirty="0"/>
              <a:t>Rental History &amp; Profile Management.</a:t>
            </a:r>
          </a:p>
          <a:p>
            <a:pPr marL="285750" indent="-285750">
              <a:buFont typeface="Arial" panose="020B0604020202020204" pitchFamily="34" charset="0"/>
              <a:buChar char="•"/>
            </a:pPr>
            <a:r>
              <a:rPr lang="en-US" dirty="0"/>
              <a:t>Reporting &amp; Analytics.</a:t>
            </a:r>
          </a:p>
          <a:p>
            <a:endParaRPr lang="en-US" b="1" dirty="0"/>
          </a:p>
          <a:p>
            <a:r>
              <a:rPr lang="en-US" b="1" dirty="0"/>
              <a:t>Technical Overview:</a:t>
            </a:r>
          </a:p>
          <a:p>
            <a:pPr marL="285750" indent="-285750">
              <a:buFont typeface="Arial" panose="020B0604020202020204" pitchFamily="34" charset="0"/>
              <a:buChar char="•"/>
            </a:pPr>
            <a:r>
              <a:rPr lang="en-US" dirty="0"/>
              <a:t>Built on Django framework.</a:t>
            </a:r>
          </a:p>
          <a:p>
            <a:pPr marL="285750" indent="-285750">
              <a:buFont typeface="Arial" panose="020B0604020202020204" pitchFamily="34" charset="0"/>
              <a:buChar char="•"/>
            </a:pPr>
            <a:r>
              <a:rPr lang="en-US" dirty="0"/>
              <a:t>Utilizes built-in features for efficiency.</a:t>
            </a:r>
          </a:p>
          <a:p>
            <a:pPr marL="285750" indent="-285750">
              <a:buFont typeface="Arial" panose="020B0604020202020204" pitchFamily="34" charset="0"/>
              <a:buChar char="•"/>
            </a:pPr>
            <a:r>
              <a:rPr lang="en-US" dirty="0"/>
              <a:t>Integrates third-party libraries for payment and reporting.</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rot="10800000" flipV="1">
            <a:off x="669810" y="1592417"/>
            <a:ext cx="8866813" cy="134633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solidFill>
                  <a:srgbClr val="374151"/>
                </a:solidFill>
                <a:effectLst/>
                <a:latin typeface="+mj-lt"/>
                <a:cs typeface="Times New Roman" panose="02020603050405020304" pitchFamily="18" charset="0"/>
              </a:rPr>
              <a:t>Develop a comprehensive car rental application using Django framework:</a:t>
            </a:r>
          </a:p>
          <a:p>
            <a:pPr marL="285750" indent="-285750" algn="l">
              <a:lnSpc>
                <a:spcPct val="150000"/>
              </a:lnSpc>
              <a:buFont typeface="Arial" panose="020B0604020202020204" pitchFamily="34" charset="0"/>
              <a:buChar char="•"/>
            </a:pPr>
            <a:r>
              <a:rPr lang="en-US" b="0" i="0" dirty="0">
                <a:solidFill>
                  <a:srgbClr val="374151"/>
                </a:solidFill>
                <a:effectLst/>
                <a:latin typeface="+mj-lt"/>
                <a:cs typeface="Times New Roman" panose="02020603050405020304" pitchFamily="18" charset="0"/>
              </a:rPr>
              <a:t>Automate booking processes to eliminate errors and delays.</a:t>
            </a:r>
          </a:p>
          <a:p>
            <a:pPr marL="285750" indent="-285750" algn="l">
              <a:lnSpc>
                <a:spcPct val="150000"/>
              </a:lnSpc>
              <a:buFont typeface="Arial" panose="020B0604020202020204" pitchFamily="34" charset="0"/>
              <a:buChar char="•"/>
            </a:pPr>
            <a:r>
              <a:rPr lang="en-US" b="0" i="0" dirty="0">
                <a:solidFill>
                  <a:srgbClr val="374151"/>
                </a:solidFill>
                <a:effectLst/>
                <a:latin typeface="+mj-lt"/>
                <a:cs typeface="Times New Roman" panose="02020603050405020304" pitchFamily="18" charset="0"/>
              </a:rPr>
              <a:t>Implement robust vehicle management systems for optimal fleet utilization.</a:t>
            </a:r>
          </a:p>
          <a:p>
            <a:pPr marL="285750" indent="-285750" algn="l">
              <a:lnSpc>
                <a:spcPct val="150000"/>
              </a:lnSpc>
              <a:buFont typeface="Arial" panose="020B0604020202020204" pitchFamily="34" charset="0"/>
              <a:buChar char="•"/>
            </a:pPr>
            <a:r>
              <a:rPr lang="en-US" b="0" i="0" dirty="0">
                <a:solidFill>
                  <a:srgbClr val="374151"/>
                </a:solidFill>
                <a:effectLst/>
                <a:latin typeface="+mj-lt"/>
                <a:cs typeface="Times New Roman" panose="02020603050405020304" pitchFamily="18" charset="0"/>
              </a:rPr>
              <a:t>Integrate a centralized platform for seamless customer interaction.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13447" y="4695996"/>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87406" y="174814"/>
            <a:ext cx="8720418" cy="4361112"/>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457200" lvl="1" algn="l">
              <a:lnSpc>
                <a:spcPct val="150000"/>
              </a:lnSpc>
            </a:pPr>
            <a:r>
              <a:rPr lang="en-US" b="1" i="0" dirty="0">
                <a:solidFill>
                  <a:srgbClr val="374151"/>
                </a:solidFill>
                <a:effectLst/>
                <a:latin typeface="+mn-lt"/>
                <a:cs typeface="Times New Roman" panose="02020603050405020304" pitchFamily="18" charset="0"/>
              </a:rPr>
              <a:t>User Authentication &amp; Authorization</a:t>
            </a:r>
            <a:r>
              <a:rPr lang="en-US" b="0" i="0" dirty="0">
                <a:solidFill>
                  <a:srgbClr val="374151"/>
                </a:solidFill>
                <a:effectLst/>
                <a:latin typeface="+mn-lt"/>
                <a:cs typeface="Times New Roman" panose="02020603050405020304" pitchFamily="18" charset="0"/>
              </a:rPr>
              <a:t>: Implement secure login for customers and administrators to access respective functionalities.</a:t>
            </a:r>
          </a:p>
          <a:p>
            <a:pPr marL="457200" lvl="1" algn="l">
              <a:lnSpc>
                <a:spcPct val="150000"/>
              </a:lnSpc>
            </a:pPr>
            <a:r>
              <a:rPr lang="en-US" b="1" i="0" dirty="0">
                <a:solidFill>
                  <a:srgbClr val="374151"/>
                </a:solidFill>
                <a:effectLst/>
                <a:latin typeface="+mn-lt"/>
                <a:cs typeface="Times New Roman" panose="02020603050405020304" pitchFamily="18" charset="0"/>
              </a:rPr>
              <a:t>Vehicle Management</a:t>
            </a:r>
            <a:r>
              <a:rPr lang="en-US" b="0" i="0" dirty="0">
                <a:solidFill>
                  <a:srgbClr val="374151"/>
                </a:solidFill>
                <a:effectLst/>
                <a:latin typeface="+mn-lt"/>
                <a:cs typeface="Times New Roman" panose="02020603050405020304" pitchFamily="18" charset="0"/>
              </a:rPr>
              <a:t>: Create a comprehensive system to add, edit, and manage vehicle listings including availability status.</a:t>
            </a:r>
          </a:p>
          <a:p>
            <a:pPr marL="457200" lvl="1" algn="l">
              <a:lnSpc>
                <a:spcPct val="150000"/>
              </a:lnSpc>
            </a:pPr>
            <a:r>
              <a:rPr lang="en-US" b="1" i="0" dirty="0">
                <a:solidFill>
                  <a:srgbClr val="374151"/>
                </a:solidFill>
                <a:effectLst/>
                <a:latin typeface="+mn-lt"/>
                <a:cs typeface="Times New Roman" panose="02020603050405020304" pitchFamily="18" charset="0"/>
              </a:rPr>
              <a:t>Booking System</a:t>
            </a:r>
            <a:r>
              <a:rPr lang="en-US" b="0" i="0" dirty="0">
                <a:solidFill>
                  <a:srgbClr val="374151"/>
                </a:solidFill>
                <a:effectLst/>
                <a:latin typeface="+mn-lt"/>
                <a:cs typeface="Times New Roman" panose="02020603050405020304" pitchFamily="18" charset="0"/>
              </a:rPr>
              <a:t>: Enable customers to search for available vehicles based on location and date, make reservations, and receive confirmation.</a:t>
            </a:r>
          </a:p>
          <a:p>
            <a:pPr marL="457200" lvl="1" algn="l">
              <a:lnSpc>
                <a:spcPct val="150000"/>
              </a:lnSpc>
            </a:pPr>
            <a:r>
              <a:rPr lang="en-US" b="1" i="0" dirty="0">
                <a:solidFill>
                  <a:srgbClr val="374151"/>
                </a:solidFill>
                <a:effectLst/>
                <a:latin typeface="+mn-lt"/>
                <a:cs typeface="Times New Roman" panose="02020603050405020304" pitchFamily="18" charset="0"/>
              </a:rPr>
              <a:t>Payment Integration</a:t>
            </a:r>
            <a:r>
              <a:rPr lang="en-US" b="0" i="0" dirty="0">
                <a:solidFill>
                  <a:srgbClr val="374151"/>
                </a:solidFill>
                <a:effectLst/>
                <a:latin typeface="+mn-lt"/>
                <a:cs typeface="Times New Roman" panose="02020603050405020304" pitchFamily="18" charset="0"/>
              </a:rPr>
              <a:t>: Integrate payment gateways to facilitate secure online transactions for booking payments.</a:t>
            </a:r>
          </a:p>
          <a:p>
            <a:pPr marL="457200" lvl="1" algn="l">
              <a:lnSpc>
                <a:spcPct val="150000"/>
              </a:lnSpc>
            </a:pPr>
            <a:r>
              <a:rPr lang="en-US" b="1" i="0" dirty="0">
                <a:solidFill>
                  <a:srgbClr val="374151"/>
                </a:solidFill>
                <a:effectLst/>
                <a:latin typeface="+mn-lt"/>
                <a:cs typeface="Times New Roman" panose="02020603050405020304" pitchFamily="18" charset="0"/>
              </a:rPr>
              <a:t>Rental History &amp; Profile Management</a:t>
            </a:r>
            <a:r>
              <a:rPr lang="en-US" b="0" i="0" dirty="0">
                <a:solidFill>
                  <a:srgbClr val="374151"/>
                </a:solidFill>
                <a:effectLst/>
                <a:latin typeface="+mn-lt"/>
                <a:cs typeface="Times New Roman" panose="02020603050405020304" pitchFamily="18" charset="0"/>
              </a:rPr>
              <a:t>: Allow users to view their rental history, manage profiles, and update personal information.</a:t>
            </a:r>
          </a:p>
          <a:p>
            <a:pPr marL="457200" lvl="1" algn="l">
              <a:lnSpc>
                <a:spcPct val="150000"/>
              </a:lnSpc>
            </a:pPr>
            <a:r>
              <a:rPr lang="en-US" b="1" i="0" dirty="0">
                <a:solidFill>
                  <a:srgbClr val="374151"/>
                </a:solidFill>
                <a:effectLst/>
                <a:latin typeface="+mn-lt"/>
                <a:cs typeface="Times New Roman" panose="02020603050405020304" pitchFamily="18" charset="0"/>
              </a:rPr>
              <a:t>Admin Dashboard</a:t>
            </a:r>
            <a:r>
              <a:rPr lang="en-US" b="0" i="0" dirty="0">
                <a:solidFill>
                  <a:srgbClr val="374151"/>
                </a:solidFill>
                <a:effectLst/>
                <a:latin typeface="+mn-lt"/>
                <a:cs typeface="Times New Roman" panose="02020603050405020304" pitchFamily="18" charset="0"/>
              </a:rPr>
              <a:t>: Provide administrators with a dashboard to monitor bookings, manage vehicles, and generate reports.</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386799"/>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673E9C59-B5C0-949C-E50D-141EE24F5E82}"/>
              </a:ext>
            </a:extLst>
          </p:cNvPr>
          <p:cNvSpPr txBox="1"/>
          <p:nvPr/>
        </p:nvSpPr>
        <p:spPr>
          <a:xfrm>
            <a:off x="457201" y="1573305"/>
            <a:ext cx="7819464" cy="2246769"/>
          </a:xfrm>
          <a:prstGeom prst="rect">
            <a:avLst/>
          </a:prstGeom>
          <a:noFill/>
        </p:spPr>
        <p:txBody>
          <a:bodyPr wrap="square">
            <a:spAutoFit/>
          </a:bodyPr>
          <a:lstStyle/>
          <a:p>
            <a:r>
              <a:rPr lang="en-US" b="1" dirty="0"/>
              <a:t>Technical Implementation</a:t>
            </a:r>
            <a:r>
              <a:rPr lang="en-US" dirty="0"/>
              <a:t>:</a:t>
            </a:r>
          </a:p>
          <a:p>
            <a:endParaRPr lang="en-US" dirty="0"/>
          </a:p>
          <a:p>
            <a:pPr marL="285750" indent="-285750">
              <a:buFont typeface="Arial" panose="020B0604020202020204" pitchFamily="34" charset="0"/>
              <a:buChar char="•"/>
            </a:pPr>
            <a:r>
              <a:rPr lang="en-US" dirty="0"/>
              <a:t>Utilize Django's built-in features such as authentication, ORM, and templating for rapid development.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 third-party libraries for payment processing and user interface enhancements.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Ensure scalability and security by following best practices in Django development.</a:t>
            </a:r>
          </a:p>
          <a:p>
            <a:endParaRPr lang="en-US" dirty="0"/>
          </a:p>
          <a:p>
            <a:pPr marL="285750" indent="-285750">
              <a:buFont typeface="Arial" panose="020B0604020202020204" pitchFamily="34" charset="0"/>
              <a:buChar char="•"/>
            </a:pPr>
            <a:r>
              <a:rPr lang="en-US" dirty="0"/>
              <a:t>Host the website on a reliable server and implement regular backups and security updates.</a:t>
            </a:r>
            <a:endParaRPr lang="en-IN"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259</TotalTime>
  <Words>877</Words>
  <Application>Microsoft Office PowerPoint</Application>
  <PresentationFormat>On-screen Show (16:9)</PresentationFormat>
  <Paragraphs>109</Paragraphs>
  <Slides>18</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Departments-Page</vt:lpstr>
      <vt:lpstr>Service-Page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Sinju S R</cp:lastModifiedBy>
  <cp:revision>9</cp:revision>
  <dcterms:modified xsi:type="dcterms:W3CDTF">2024-04-13T06:49:44Z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